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45"/>
  </p:normalViewPr>
  <p:slideViewPr>
    <p:cSldViewPr snapToGrid="0" snapToObject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FC269-0D31-0B41-89E5-8CA1D111102D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275A9-484C-4F4C-B171-552F77FF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8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275A9-484C-4F4C-B171-552F77FF06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2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D34A-6608-43DD-AF89-2D9DA18E1ED4}" type="datetime1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A47E1C-9010-6C45-945C-B4FCF2F3C8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5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6E6-7A8B-49A3-8E71-87A90A01C88C}" type="datetime1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CA29-EAF7-4C30-BBD9-FFFD691E1F8C}" type="datetime1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7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81AF-177C-4EE5-9055-DF6FD71AC5E8}" type="datetime1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A47E1C-9010-6C45-945C-B4FCF2F3C8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7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96E4-3B53-4FEB-9FAF-4F16AC22BFC1}" type="datetime1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0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AF6C-34E0-418D-A7A9-66B6226D7B7C}" type="datetime1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1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ABF4-58B5-47B1-AE15-74A27B23AB99}" type="datetime1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4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769-5A12-4BE4-9DF6-C8C6FDD02AE2}" type="datetime1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5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946F-0D7C-47F1-B3DC-C5EF111098E8}" type="datetime1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E818-182A-4160-902D-97614ED4905D}" type="datetime1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5868-45E5-43A3-9865-17FDA25E9F47}" type="datetime1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9761-2C99-4E59-B38A-2839255F79EB}" type="datetime1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A PowerpointTemp-Title6.827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764986"/>
            <a:ext cx="8229600" cy="217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HIPAA Privacy and Security Training</a:t>
            </a:r>
            <a:r>
              <a:rPr lang="en-US" sz="5400" dirty="0">
                <a:solidFill>
                  <a:schemeClr val="bg1"/>
                </a:solidFill>
              </a:rPr>
              <a:t/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Compliance is Everyone’s Job</a:t>
            </a:r>
            <a:endParaRPr lang="en-US" sz="3200" b="1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3165" y="3679259"/>
            <a:ext cx="319670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</a:rPr>
              <a:t>Abbreviated Training</a:t>
            </a:r>
          </a:p>
          <a:p>
            <a:pPr lvl="0" algn="ctr"/>
            <a:r>
              <a:rPr lang="en-US" sz="1400" dirty="0" smtClean="0">
                <a:solidFill>
                  <a:schemeClr val="bg1"/>
                </a:solidFill>
              </a:rPr>
              <a:t>2018 v1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42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rules are required by law and will be enforced by the University.</a:t>
            </a:r>
          </a:p>
          <a:p>
            <a:r>
              <a:rPr lang="en-US" dirty="0"/>
              <a:t>It is your responsibility to follow these rules.</a:t>
            </a:r>
          </a:p>
          <a:p>
            <a:r>
              <a:rPr lang="en-US" dirty="0"/>
              <a:t>If you have questions, ask!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HIPAA?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The Health Insurance Portability and Accountability Act (HIPAA) is federal law that protects the confidentiality and security of medical and clinical records.  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We must protect the confidentiality and security of medical and clinical records on the University of Alabama campus.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 of HIPAA to UA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dirty="0"/>
              <a:t>HIPAA Applies to: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University Medical Center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Brewer-Porch Children's Center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The Speech &amp; Hearing Center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Autism Spectrum Disorders Clinic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Departments that have signed Business Associate Agreements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Group Health Insurance/Flexible Spending </a:t>
            </a:r>
            <a:r>
              <a:rPr lang="en-US" sz="2200" dirty="0" smtClean="0"/>
              <a:t>Plan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 smtClean="0"/>
              <a:t>UA </a:t>
            </a:r>
            <a:r>
              <a:rPr lang="en-US" sz="2200" dirty="0"/>
              <a:t>Administrative Departments supporting the above entities (like Legal Office, Auditing, Financial Affairs, Risk Management, OIT, UA Privacy/Security Officer, etc.)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/>
              <a:t>Research involving PHI from a HIPAA-covered entity</a:t>
            </a:r>
          </a:p>
          <a:p>
            <a:pPr>
              <a:defRPr/>
            </a:pPr>
            <a:r>
              <a:rPr lang="en-US" sz="2400" dirty="0"/>
              <a:t>Does not apply to Psychology Clinic, Student Health Center/Pharmacy, ODS records, Counseling Center, </a:t>
            </a:r>
            <a:r>
              <a:rPr lang="en-US" sz="2400" dirty="0" smtClean="0"/>
              <a:t>WGRC</a:t>
            </a:r>
            <a:r>
              <a:rPr lang="en-US" sz="2400" dirty="0"/>
              <a:t>, Athletic Department Health Records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 HIPAA 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Employees, students, and volunteers who do not follow HIPAA rules are subject to disciplinary action.</a:t>
            </a:r>
          </a:p>
          <a:p>
            <a:r>
              <a:rPr lang="en-US" sz="2800" dirty="0"/>
              <a:t>UA penalties depend on severity of the violation, intent, pattern/practice of improper activity, etc., and might include:</a:t>
            </a:r>
          </a:p>
          <a:p>
            <a:pPr lvl="1"/>
            <a:r>
              <a:rPr lang="en-US" sz="2400" dirty="0"/>
              <a:t>Students</a:t>
            </a:r>
          </a:p>
          <a:p>
            <a:pPr lvl="2"/>
            <a:r>
              <a:rPr lang="en-US" sz="2000" dirty="0"/>
              <a:t>Dismissal from academic program</a:t>
            </a:r>
          </a:p>
          <a:p>
            <a:pPr lvl="2"/>
            <a:r>
              <a:rPr lang="en-US" sz="2000" dirty="0"/>
              <a:t>Grade of “F” in course</a:t>
            </a:r>
          </a:p>
          <a:p>
            <a:pPr lvl="1"/>
            <a:r>
              <a:rPr lang="en-US" sz="2400" dirty="0"/>
              <a:t>Employees</a:t>
            </a:r>
          </a:p>
          <a:p>
            <a:pPr lvl="2"/>
            <a:r>
              <a:rPr lang="en-US" sz="2000" dirty="0"/>
              <a:t>Termination of employment</a:t>
            </a:r>
          </a:p>
          <a:p>
            <a:pPr lvl="2"/>
            <a:r>
              <a:rPr lang="en-US" sz="2000" dirty="0"/>
              <a:t>Suspension without pay</a:t>
            </a:r>
          </a:p>
          <a:p>
            <a:pPr lvl="2"/>
            <a:r>
              <a:rPr lang="en-US" sz="2000" dirty="0"/>
              <a:t>Denial of an annual raise or reduction in pay</a:t>
            </a:r>
          </a:p>
          <a:p>
            <a:r>
              <a:rPr lang="en-US" sz="2800" dirty="0"/>
              <a:t>Civil and/or criminal penalties including fines and jail time can be imposed.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7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Only individuals who are HIPAA trained and have a legitimate need-to-know about a patient/client are allowed to look at medical or clinical records.</a:t>
            </a:r>
          </a:p>
          <a:p>
            <a:r>
              <a:rPr lang="en-US" dirty="0"/>
              <a:t>People with a legitimate need-to-know are the professionals who are directly involved in patient/client care.</a:t>
            </a:r>
          </a:p>
          <a:p>
            <a:r>
              <a:rPr lang="en-US" dirty="0"/>
              <a:t>Other individuals, including University employees and students, should never look at medical or clinical records.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Rules That You Must Follow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should never look at or read medical/clinical records even if you find records unattended. </a:t>
            </a:r>
          </a:p>
          <a:p>
            <a:r>
              <a:rPr lang="en-US" dirty="0"/>
              <a:t>You should never identify or discuss individuals who receive care at any University HIPAA facility.</a:t>
            </a:r>
          </a:p>
          <a:p>
            <a:r>
              <a:rPr lang="en-US" dirty="0"/>
              <a:t>When you leave work never reveal names of or information about patients/clients to your family or friends.</a:t>
            </a:r>
          </a:p>
          <a:p>
            <a:r>
              <a:rPr lang="en-US" dirty="0"/>
              <a:t>Do not remove medical or clinical records in any form from the designated work site.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9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Rules That You Must Follow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ask a patient/client why they are at the facility, even if it is someone you know.</a:t>
            </a:r>
          </a:p>
          <a:p>
            <a:r>
              <a:rPr lang="en-US" dirty="0"/>
              <a:t>Do not ask medical/clinical personnel why a patient is being seen or what is wrong with a patient.</a:t>
            </a:r>
          </a:p>
          <a:p>
            <a:r>
              <a:rPr lang="en-US" dirty="0"/>
              <a:t>If someone asks you if or why a patient is being seen at a facility, you must reply that you cannot reveal confidential information.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89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Always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indication that unauthorized persons might have entered the building.</a:t>
            </a:r>
          </a:p>
          <a:p>
            <a:r>
              <a:rPr lang="en-US" dirty="0"/>
              <a:t> Any indication that someone might have tampered with a door lock or window.</a:t>
            </a:r>
          </a:p>
          <a:p>
            <a:r>
              <a:rPr lang="en-US" dirty="0"/>
              <a:t>Anything that makes you suspicious that equipment or files have been tampered with.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3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 PowerpointTemp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 to Report Promptly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you suspect that HIPAA rules have been violated, you should immediately report the problem to your supervisor.</a:t>
            </a:r>
          </a:p>
          <a:p>
            <a:pPr>
              <a:defRPr/>
            </a:pPr>
            <a:r>
              <a:rPr lang="en-US" dirty="0"/>
              <a:t>There are no penalties or repercussions for reporting possible violations, even if it turns out that no violation occurred.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567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Garamond</vt:lpstr>
      <vt:lpstr>Office Theme</vt:lpstr>
      <vt:lpstr>PowerPoint Presentation</vt:lpstr>
      <vt:lpstr>What is HIPAA?</vt:lpstr>
      <vt:lpstr>Applicability of HIPAA to UA</vt:lpstr>
      <vt:lpstr>UA HIPAA Penalties</vt:lpstr>
      <vt:lpstr>Need To Know</vt:lpstr>
      <vt:lpstr>Privacy Rules That You Must Follow</vt:lpstr>
      <vt:lpstr>Privacy Rules That You Must Follow</vt:lpstr>
      <vt:lpstr> Always Report</vt:lpstr>
      <vt:lpstr>Responsibility to Report Promptly</vt:lpstr>
      <vt:lpstr>Remember</vt:lpstr>
    </vt:vector>
  </TitlesOfParts>
  <Company>UA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Shinholster</dc:creator>
  <cp:lastModifiedBy>Ewing, Ashley</cp:lastModifiedBy>
  <cp:revision>7</cp:revision>
  <dcterms:created xsi:type="dcterms:W3CDTF">2015-08-27T16:50:19Z</dcterms:created>
  <dcterms:modified xsi:type="dcterms:W3CDTF">2018-01-24T14:02:12Z</dcterms:modified>
</cp:coreProperties>
</file>